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16" roundtripDataSignature="AMtx7mju0g4+t2S7QL0Rd2ZTd6QmrOs0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/>
          <p:nvPr>
            <p:ph idx="2" type="sldImg"/>
          </p:nvPr>
        </p:nvSpPr>
        <p:spPr>
          <a:xfrm>
            <a:off x="854075" y="1225550"/>
            <a:ext cx="5889625" cy="33131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" name="Google Shape;40;p1:notes"/>
          <p:cNvSpPr txBox="1"/>
          <p:nvPr>
            <p:ph idx="1" type="body"/>
          </p:nvPr>
        </p:nvSpPr>
        <p:spPr>
          <a:xfrm>
            <a:off x="776980" y="4710676"/>
            <a:ext cx="6208764" cy="446184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1:notes"/>
          <p:cNvSpPr txBox="1"/>
          <p:nvPr>
            <p:ph idx="12" type="sldNum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9:notes"/>
          <p:cNvSpPr txBox="1"/>
          <p:nvPr>
            <p:ph idx="1" type="body"/>
          </p:nvPr>
        </p:nvSpPr>
        <p:spPr>
          <a:xfrm>
            <a:off x="695325" y="4479925"/>
            <a:ext cx="5564188" cy="3665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First Thursday monthly meetings - repoll?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Reminder: Dues for 21/22 are $110</a:t>
            </a:r>
            <a:endParaRPr/>
          </a:p>
        </p:txBody>
      </p:sp>
      <p:sp>
        <p:nvSpPr>
          <p:cNvPr id="101" name="Google Shape;101;p9:notes"/>
          <p:cNvSpPr txBox="1"/>
          <p:nvPr>
            <p:ph idx="12" type="sldNum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7" name="Google Shape;47;p2:notes"/>
          <p:cNvSpPr txBox="1"/>
          <p:nvPr>
            <p:ph idx="1" type="body"/>
          </p:nvPr>
        </p:nvSpPr>
        <p:spPr>
          <a:xfrm>
            <a:off x="695325" y="4479925"/>
            <a:ext cx="5564188" cy="3665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2:notes"/>
          <p:cNvSpPr txBox="1"/>
          <p:nvPr>
            <p:ph idx="12" type="sldNum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Junior League is in 4 countries: United States, Mexico, Canada, United Kingdom.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Over 125,000 women in 290 communities</a:t>
            </a:r>
            <a:endParaRPr/>
          </a:p>
        </p:txBody>
      </p:sp>
      <p:sp>
        <p:nvSpPr>
          <p:cNvPr id="54" name="Google Shape;5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NDBD uses calendar years for reporting, not fiscal years</a:t>
            </a:r>
            <a:endParaRPr/>
          </a:p>
        </p:txBody>
      </p:sp>
      <p:sp>
        <p:nvSpPr>
          <p:cNvPr id="60" name="Google Shape;6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6" name="Google Shape;6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6:notes"/>
          <p:cNvSpPr txBox="1"/>
          <p:nvPr>
            <p:ph idx="1" type="body"/>
          </p:nvPr>
        </p:nvSpPr>
        <p:spPr>
          <a:xfrm>
            <a:off x="695325" y="4479925"/>
            <a:ext cx="5564188" cy="3665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6:notes"/>
          <p:cNvSpPr txBox="1"/>
          <p:nvPr>
            <p:ph idx="12" type="sldNum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7:notes"/>
          <p:cNvSpPr txBox="1"/>
          <p:nvPr>
            <p:ph idx="1" type="body"/>
          </p:nvPr>
        </p:nvSpPr>
        <p:spPr>
          <a:xfrm>
            <a:off x="695325" y="4479925"/>
            <a:ext cx="5564188" cy="3665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7:notes"/>
          <p:cNvSpPr txBox="1"/>
          <p:nvPr>
            <p:ph idx="12" type="sldNum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8:notes"/>
          <p:cNvSpPr txBox="1"/>
          <p:nvPr>
            <p:ph idx="1" type="body"/>
          </p:nvPr>
        </p:nvSpPr>
        <p:spPr>
          <a:xfrm>
            <a:off x="695325" y="4479925"/>
            <a:ext cx="5564188" cy="3665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8:notes"/>
          <p:cNvSpPr txBox="1"/>
          <p:nvPr>
            <p:ph idx="12" type="sldNum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ccc4a7f290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ccc4a7f29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Card">
  <p:cSld name="3_Title Card">
    <p:bg>
      <p:bgPr>
        <a:gradFill>
          <a:gsLst>
            <a:gs pos="0">
              <a:srgbClr val="3F3F3F"/>
            </a:gs>
            <a:gs pos="49000">
              <a:srgbClr val="3F3F3F"/>
            </a:gs>
            <a:gs pos="100000">
              <a:srgbClr val="262626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2"/>
          <p:cNvSpPr txBox="1"/>
          <p:nvPr>
            <p:ph type="title"/>
          </p:nvPr>
        </p:nvSpPr>
        <p:spPr>
          <a:xfrm>
            <a:off x="1219200" y="1524000"/>
            <a:ext cx="9753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b="1" i="0" sz="6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" type="body"/>
          </p:nvPr>
        </p:nvSpPr>
        <p:spPr>
          <a:xfrm>
            <a:off x="1219200" y="3577680"/>
            <a:ext cx="7213600" cy="384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sp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A5A5A5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9" name="Google Shape;9;p12"/>
          <p:cNvCxnSpPr/>
          <p:nvPr/>
        </p:nvCxnSpPr>
        <p:spPr>
          <a:xfrm>
            <a:off x="1167219" y="3429000"/>
            <a:ext cx="9805581" cy="0"/>
          </a:xfrm>
          <a:prstGeom prst="straightConnector1">
            <a:avLst/>
          </a:prstGeom>
          <a:noFill/>
          <a:ln cap="flat" cmpd="sng" w="15875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0" name="Google Shape;10;p12"/>
          <p:cNvGrpSpPr/>
          <p:nvPr/>
        </p:nvGrpSpPr>
        <p:grpSpPr>
          <a:xfrm>
            <a:off x="1092195" y="5867400"/>
            <a:ext cx="3460312" cy="457382"/>
            <a:chOff x="1092195" y="5486400"/>
            <a:chExt cx="3460312" cy="457382"/>
          </a:xfrm>
        </p:grpSpPr>
        <p:sp>
          <p:nvSpPr>
            <p:cNvPr id="11" name="Google Shape;11;p12"/>
            <p:cNvSpPr txBox="1"/>
            <p:nvPr/>
          </p:nvSpPr>
          <p:spPr>
            <a:xfrm>
              <a:off x="1504507" y="5486400"/>
              <a:ext cx="3048000" cy="4573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rm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1" i="0" lang="en-US" sz="3000" u="none" cap="none" strike="noStrike">
                  <a:solidFill>
                    <a:srgbClr val="A5A5A5"/>
                  </a:solidFill>
                  <a:latin typeface="Arial"/>
                  <a:ea typeface="Arial"/>
                  <a:cs typeface="Arial"/>
                  <a:sym typeface="Arial"/>
                </a:rPr>
                <a:t>Eau Claire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2" name="Google Shape;12;p1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092195" y="5569359"/>
              <a:ext cx="298938" cy="29146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-Line Title and Content">
  <p:cSld name="One-Line 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/>
          <p:nvPr>
            <p:ph idx="1" type="body"/>
          </p:nvPr>
        </p:nvSpPr>
        <p:spPr>
          <a:xfrm>
            <a:off x="508000" y="1295400"/>
            <a:ext cx="11176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50021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3"/>
          <p:cNvSpPr txBox="1"/>
          <p:nvPr>
            <p:ph type="title"/>
          </p:nvPr>
        </p:nvSpPr>
        <p:spPr>
          <a:xfrm>
            <a:off x="508000" y="304800"/>
            <a:ext cx="11176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Arial"/>
              <a:buNone/>
              <a:defRPr b="1" i="0" sz="4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13"/>
          <p:cNvSpPr/>
          <p:nvPr/>
        </p:nvSpPr>
        <p:spPr>
          <a:xfrm>
            <a:off x="0" y="6490334"/>
            <a:ext cx="12192000" cy="367666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3"/>
          <p:cNvSpPr txBox="1"/>
          <p:nvPr/>
        </p:nvSpPr>
        <p:spPr>
          <a:xfrm>
            <a:off x="7823200" y="6553200"/>
            <a:ext cx="3860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1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www.JuniorLeague-EC.org</a:t>
            </a:r>
            <a:endParaRPr b="1" i="0" sz="1400" u="none" cap="none" strike="noStrik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Google Shape;1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1000" y="6490334"/>
            <a:ext cx="377092" cy="36766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13"/>
          <p:cNvSpPr txBox="1"/>
          <p:nvPr/>
        </p:nvSpPr>
        <p:spPr>
          <a:xfrm>
            <a:off x="914400" y="6554716"/>
            <a:ext cx="3048000" cy="2914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Eau Claire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One-Line Title and Content">
  <p:cSld name="2_One-Line Title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risingStar-red-gradient.jpg" id="21" name="Google Shape;2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5469" y="1387625"/>
            <a:ext cx="906763" cy="885399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4"/>
          <p:cNvSpPr/>
          <p:nvPr/>
        </p:nvSpPr>
        <p:spPr>
          <a:xfrm rot="-5400000">
            <a:off x="4654551" y="-692154"/>
            <a:ext cx="6172199" cy="8928103"/>
          </a:xfrm>
          <a:prstGeom prst="rtTriangle">
            <a:avLst/>
          </a:prstGeom>
          <a:solidFill>
            <a:srgbClr val="525252">
              <a:alpha val="30588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4"/>
          <p:cNvSpPr/>
          <p:nvPr/>
        </p:nvSpPr>
        <p:spPr>
          <a:xfrm>
            <a:off x="0" y="1905000"/>
            <a:ext cx="9677400" cy="4953000"/>
          </a:xfrm>
          <a:prstGeom prst="rtTriangle">
            <a:avLst/>
          </a:prstGeom>
          <a:solidFill>
            <a:srgbClr val="525252">
              <a:alpha val="454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4"/>
          <p:cNvSpPr txBox="1"/>
          <p:nvPr>
            <p:ph type="title"/>
          </p:nvPr>
        </p:nvSpPr>
        <p:spPr>
          <a:xfrm>
            <a:off x="508000" y="2895602"/>
            <a:ext cx="10972800" cy="11079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50"/>
              <a:buFont typeface="Arial"/>
              <a:buNone/>
              <a:defRPr b="0" i="0" sz="52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-line title and content">
  <p:cSld name="Two-line title and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5"/>
          <p:cNvSpPr txBox="1"/>
          <p:nvPr>
            <p:ph idx="1" type="body"/>
          </p:nvPr>
        </p:nvSpPr>
        <p:spPr>
          <a:xfrm>
            <a:off x="508000" y="1905000"/>
            <a:ext cx="111760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50021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15"/>
          <p:cNvSpPr txBox="1"/>
          <p:nvPr>
            <p:ph type="title"/>
          </p:nvPr>
        </p:nvSpPr>
        <p:spPr>
          <a:xfrm>
            <a:off x="508000" y="304800"/>
            <a:ext cx="111760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Arial"/>
              <a:buNone/>
              <a:defRPr b="1" i="0" sz="4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15"/>
          <p:cNvSpPr/>
          <p:nvPr/>
        </p:nvSpPr>
        <p:spPr>
          <a:xfrm>
            <a:off x="0" y="6490334"/>
            <a:ext cx="12192000" cy="367666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5"/>
          <p:cNvSpPr txBox="1"/>
          <p:nvPr/>
        </p:nvSpPr>
        <p:spPr>
          <a:xfrm>
            <a:off x="7823200" y="6553200"/>
            <a:ext cx="3860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www.JuniorLeague-EC.org</a:t>
            </a:r>
            <a:endParaRPr b="1" i="0" sz="1400" u="none" cap="none" strike="noStrik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5"/>
          <p:cNvSpPr txBox="1"/>
          <p:nvPr/>
        </p:nvSpPr>
        <p:spPr>
          <a:xfrm>
            <a:off x="914400" y="6554716"/>
            <a:ext cx="3048000" cy="2914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Eau Claire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" name="Google Shape;32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1000" y="6490334"/>
            <a:ext cx="377092" cy="367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/>
          <p:nvPr/>
        </p:nvSpPr>
        <p:spPr>
          <a:xfrm>
            <a:off x="0" y="6490334"/>
            <a:ext cx="12192000" cy="367666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6"/>
          <p:cNvSpPr txBox="1"/>
          <p:nvPr/>
        </p:nvSpPr>
        <p:spPr>
          <a:xfrm>
            <a:off x="7823200" y="6553200"/>
            <a:ext cx="3860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www.JuniorLeague-EC.org</a:t>
            </a:r>
            <a:endParaRPr b="1" i="0" sz="1400" u="none" cap="none" strike="noStrik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36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1000" y="6490334"/>
            <a:ext cx="377092" cy="36766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6"/>
          <p:cNvSpPr txBox="1"/>
          <p:nvPr/>
        </p:nvSpPr>
        <p:spPr>
          <a:xfrm>
            <a:off x="914400" y="6554716"/>
            <a:ext cx="3048000" cy="2914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Eau Claire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57000">
              <a:schemeClr val="lt1"/>
            </a:gs>
            <a:gs pos="100000">
              <a:srgbClr val="D8D8D8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/>
          <p:nvPr>
            <p:ph type="title"/>
          </p:nvPr>
        </p:nvSpPr>
        <p:spPr>
          <a:xfrm>
            <a:off x="1219200" y="1524000"/>
            <a:ext cx="9753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</a:pPr>
            <a:r>
              <a:rPr lang="en-US" sz="4500"/>
              <a:t>Junior League of Eau Claire</a:t>
            </a:r>
            <a:endParaRPr sz="45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</a:pPr>
            <a:r>
              <a:rPr lang="en-US" sz="4500"/>
              <a:t>Spring Business Meeting</a:t>
            </a:r>
            <a:endParaRPr sz="4500"/>
          </a:p>
        </p:txBody>
      </p:sp>
      <p:sp>
        <p:nvSpPr>
          <p:cNvPr id="44" name="Google Shape;44;p1"/>
          <p:cNvSpPr txBox="1"/>
          <p:nvPr>
            <p:ph idx="1" type="body"/>
          </p:nvPr>
        </p:nvSpPr>
        <p:spPr>
          <a:xfrm>
            <a:off x="1210235" y="3581400"/>
            <a:ext cx="7658100" cy="1011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100"/>
              <a:buNone/>
            </a:pPr>
            <a:r>
              <a:t/>
            </a:r>
            <a:endParaRPr sz="2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9"/>
          <p:cNvSpPr txBox="1"/>
          <p:nvPr>
            <p:ph type="title"/>
          </p:nvPr>
        </p:nvSpPr>
        <p:spPr>
          <a:xfrm>
            <a:off x="1924050" y="3257548"/>
            <a:ext cx="8229600" cy="251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50"/>
              <a:buFont typeface="Arial"/>
              <a:buNone/>
            </a:pPr>
            <a:r>
              <a:rPr lang="en-US" sz="4050"/>
              <a:t>Q &amp; A </a:t>
            </a:r>
            <a:endParaRPr sz="405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50"/>
              <a:buFont typeface="Arial"/>
              <a:buNone/>
            </a:pPr>
            <a:r>
              <a:rPr lang="en-US" sz="3600"/>
              <a:t>and </a:t>
            </a:r>
            <a:endParaRPr sz="36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50"/>
              <a:buFont typeface="Arial"/>
              <a:buNone/>
            </a:pPr>
            <a:r>
              <a:rPr lang="en-US" sz="3600"/>
              <a:t>Open Discussion</a:t>
            </a:r>
            <a:br>
              <a:rPr lang="en-US" sz="3600"/>
            </a:br>
            <a:endParaRPr sz="165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"/>
          <p:cNvSpPr txBox="1"/>
          <p:nvPr>
            <p:ph idx="1" type="body"/>
          </p:nvPr>
        </p:nvSpPr>
        <p:spPr>
          <a:xfrm>
            <a:off x="609600" y="1676400"/>
            <a:ext cx="7943700" cy="41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85762" lvl="0" marL="385762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90"/>
              <a:buAutoNum type="arabicPeriod"/>
            </a:pPr>
            <a:r>
              <a:rPr lang="en-US" sz="2590"/>
              <a:t>Call to Order</a:t>
            </a:r>
            <a:endParaRPr sz="2590"/>
          </a:p>
          <a:p>
            <a:pPr indent="-385762" lvl="0" marL="385762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90"/>
              <a:buAutoNum type="arabicPeriod"/>
            </a:pPr>
            <a:r>
              <a:rPr lang="en-US" sz="2590"/>
              <a:t>Treasurer’s Report</a:t>
            </a:r>
            <a:endParaRPr sz="2590"/>
          </a:p>
          <a:p>
            <a:pPr indent="-385762" lvl="0" marL="385762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90"/>
              <a:buAutoNum type="arabicPeriod"/>
            </a:pPr>
            <a:r>
              <a:rPr lang="en-US" sz="2590"/>
              <a:t>Diaper Bank Report</a:t>
            </a:r>
            <a:endParaRPr sz="2590"/>
          </a:p>
          <a:p>
            <a:pPr indent="-385762" lvl="0" marL="385762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90"/>
              <a:buAutoNum type="arabicPeriod"/>
            </a:pPr>
            <a:r>
              <a:rPr lang="en-US" sz="2590"/>
              <a:t>Proposals</a:t>
            </a:r>
            <a:endParaRPr sz="2590"/>
          </a:p>
          <a:p>
            <a:pPr indent="-393065" lvl="1" marL="9144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90"/>
              <a:buChar char="–"/>
            </a:pPr>
            <a:r>
              <a:rPr lang="en-US" sz="2590"/>
              <a:t>WEAU/United Way Diaper Drive Partnership</a:t>
            </a:r>
            <a:endParaRPr sz="2590"/>
          </a:p>
          <a:p>
            <a:pPr indent="-393065" lvl="1" marL="9144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90"/>
              <a:buChar char="–"/>
            </a:pPr>
            <a:r>
              <a:rPr lang="en-US" sz="2590"/>
              <a:t>Children’s Museum</a:t>
            </a:r>
            <a:endParaRPr sz="2590"/>
          </a:p>
          <a:p>
            <a:pPr indent="-393065" lvl="0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90"/>
              <a:buAutoNum type="arabicPeriod"/>
            </a:pPr>
            <a:r>
              <a:rPr lang="en-US" sz="2590"/>
              <a:t>Google WorkSpace Subscription</a:t>
            </a:r>
            <a:endParaRPr sz="2590"/>
          </a:p>
          <a:p>
            <a:pPr indent="-393065" lvl="0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90"/>
              <a:buAutoNum type="arabicPeriod"/>
            </a:pPr>
            <a:r>
              <a:rPr lang="en-US" sz="2590"/>
              <a:t>Summer Plans</a:t>
            </a:r>
            <a:endParaRPr sz="2590"/>
          </a:p>
          <a:p>
            <a:pPr indent="-393065" lvl="0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90"/>
              <a:buAutoNum type="arabicPeriod"/>
            </a:pPr>
            <a:r>
              <a:rPr lang="en-US" sz="2590"/>
              <a:t>Open Discussion</a:t>
            </a:r>
            <a:endParaRPr sz="2590"/>
          </a:p>
          <a:p>
            <a:pPr indent="-393065" lvl="0" marL="457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590"/>
              <a:buAutoNum type="arabicPeriod"/>
            </a:pPr>
            <a:r>
              <a:rPr lang="en-US" sz="2590"/>
              <a:t>Adjournment</a:t>
            </a:r>
            <a:endParaRPr sz="2590"/>
          </a:p>
        </p:txBody>
      </p:sp>
      <p:sp>
        <p:nvSpPr>
          <p:cNvPr id="51" name="Google Shape;51;p2"/>
          <p:cNvSpPr txBox="1"/>
          <p:nvPr>
            <p:ph type="title"/>
          </p:nvPr>
        </p:nvSpPr>
        <p:spPr>
          <a:xfrm>
            <a:off x="609600" y="533400"/>
            <a:ext cx="8245753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Arial"/>
              <a:buNone/>
            </a:pPr>
            <a:r>
              <a:rPr lang="en-US"/>
              <a:t>Agenda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"/>
          <p:cNvSpPr txBox="1"/>
          <p:nvPr>
            <p:ph idx="1" type="body"/>
          </p:nvPr>
        </p:nvSpPr>
        <p:spPr>
          <a:xfrm>
            <a:off x="525925" y="1295400"/>
            <a:ext cx="8749500" cy="515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7175" lvl="0" marL="257175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2700"/>
              <a:buFont typeface="Arial"/>
              <a:buChar char="▪"/>
            </a:pPr>
            <a:r>
              <a:rPr lang="en-US" sz="2700"/>
              <a:t>Leah Calvin, Treasurer</a:t>
            </a:r>
            <a:endParaRPr sz="2700"/>
          </a:p>
          <a:p>
            <a:pPr indent="-257175" lvl="0" marL="257175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2700"/>
              <a:buChar char="▪"/>
            </a:pPr>
            <a:r>
              <a:rPr lang="en-US" sz="2700"/>
              <a:t>FY 20/21 Review</a:t>
            </a:r>
            <a:endParaRPr sz="2700"/>
          </a:p>
          <a:p>
            <a:pPr indent="-257175" lvl="0" marL="257175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2700"/>
              <a:buChar char="▪"/>
            </a:pPr>
            <a:r>
              <a:rPr lang="en-US" sz="2700"/>
              <a:t>FY 21/22 Budget Proposal</a:t>
            </a:r>
            <a:endParaRPr sz="2700"/>
          </a:p>
          <a:p>
            <a:pPr indent="-400050" lvl="1" marL="9144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2700"/>
              <a:buChar char="▪"/>
            </a:pPr>
            <a:r>
              <a:rPr lang="en-US" sz="2700"/>
              <a:t>Vote</a:t>
            </a:r>
            <a:endParaRPr sz="2700"/>
          </a:p>
          <a:p>
            <a:pPr indent="-190500" lvl="1" marL="685800" rtl="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57" name="Google Shape;57;p3"/>
          <p:cNvSpPr txBox="1"/>
          <p:nvPr>
            <p:ph type="title"/>
          </p:nvPr>
        </p:nvSpPr>
        <p:spPr>
          <a:xfrm>
            <a:off x="508000" y="304800"/>
            <a:ext cx="11176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Arial"/>
              <a:buNone/>
            </a:pPr>
            <a:r>
              <a:rPr lang="en-US"/>
              <a:t>Treasurer’s Report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"/>
          <p:cNvSpPr txBox="1"/>
          <p:nvPr>
            <p:ph idx="1" type="body"/>
          </p:nvPr>
        </p:nvSpPr>
        <p:spPr>
          <a:xfrm>
            <a:off x="609600" y="1371600"/>
            <a:ext cx="8324849" cy="3714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7175" lvl="0" marL="257175" rtl="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ts val="2700"/>
              <a:buFont typeface="Arial"/>
              <a:buChar char="▪"/>
            </a:pPr>
            <a:r>
              <a:rPr lang="en-US"/>
              <a:t>Diapers donated: 156,913</a:t>
            </a:r>
            <a:endParaRPr/>
          </a:p>
          <a:p>
            <a:pPr indent="-381000" lvl="1" marL="914400" rtl="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1 bulk diaper purchase, April 2020</a:t>
            </a:r>
            <a:endParaRPr/>
          </a:p>
          <a:p>
            <a:pPr indent="-263525" lvl="0" marL="257175" rtl="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ts val="2800"/>
              <a:buChar char="▪"/>
            </a:pPr>
            <a:r>
              <a:rPr lang="en-US"/>
              <a:t>Training pants donated: 92,959</a:t>
            </a:r>
            <a:endParaRPr/>
          </a:p>
          <a:p>
            <a:pPr indent="-263525" lvl="0" marL="257175" rtl="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ts val="2800"/>
              <a:buChar char="▪"/>
            </a:pPr>
            <a:r>
              <a:rPr lang="en-US"/>
              <a:t>Women’s Incontinence Pads donated: 90,720</a:t>
            </a:r>
            <a:endParaRPr/>
          </a:p>
          <a:p>
            <a:pPr indent="-263525" lvl="0" marL="257175" rtl="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ts val="2800"/>
              <a:buChar char="▪"/>
            </a:pPr>
            <a:r>
              <a:rPr lang="en-US"/>
              <a:t>Monetary Donations: $7,560 </a:t>
            </a:r>
            <a:endParaRPr/>
          </a:p>
          <a:p>
            <a:pPr indent="-381000" lvl="1" marL="914400" rtl="0" algn="l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$4348 in FY 20/21</a:t>
            </a:r>
            <a:endParaRPr/>
          </a:p>
        </p:txBody>
      </p:sp>
      <p:sp>
        <p:nvSpPr>
          <p:cNvPr id="63" name="Google Shape;63;p4"/>
          <p:cNvSpPr txBox="1"/>
          <p:nvPr>
            <p:ph type="title"/>
          </p:nvPr>
        </p:nvSpPr>
        <p:spPr>
          <a:xfrm>
            <a:off x="508000" y="304800"/>
            <a:ext cx="11176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Arial"/>
              <a:buNone/>
            </a:pPr>
            <a:r>
              <a:rPr lang="en-US"/>
              <a:t>Diaper Bank, CY2020 in Review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"/>
          <p:cNvSpPr txBox="1"/>
          <p:nvPr>
            <p:ph idx="1" type="body"/>
          </p:nvPr>
        </p:nvSpPr>
        <p:spPr>
          <a:xfrm>
            <a:off x="508050" y="1129150"/>
            <a:ext cx="111759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225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▪"/>
            </a:pPr>
            <a:r>
              <a:rPr lang="en-US" sz="2700"/>
              <a:t>Diapers Donated: 31,169</a:t>
            </a:r>
            <a:endParaRPr sz="2700"/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–"/>
            </a:pPr>
            <a:r>
              <a:rPr lang="en-US" sz="2700"/>
              <a:t>1 bulk diaper purchase February 2021</a:t>
            </a:r>
            <a:endParaRPr sz="2700"/>
          </a:p>
          <a:p>
            <a:pPr indent="-22225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▪"/>
            </a:pPr>
            <a:r>
              <a:rPr lang="en-US" sz="2700"/>
              <a:t>Training Pants Donated: 78</a:t>
            </a:r>
            <a:endParaRPr sz="2700"/>
          </a:p>
          <a:p>
            <a:pPr indent="-22225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▪"/>
            </a:pPr>
            <a:r>
              <a:rPr lang="en-US" sz="2700"/>
              <a:t>Disposable Briefs Donated: 160</a:t>
            </a:r>
            <a:endParaRPr sz="2700"/>
          </a:p>
        </p:txBody>
      </p:sp>
      <p:sp>
        <p:nvSpPr>
          <p:cNvPr id="69" name="Google Shape;69;p5"/>
          <p:cNvSpPr txBox="1"/>
          <p:nvPr>
            <p:ph type="title"/>
          </p:nvPr>
        </p:nvSpPr>
        <p:spPr>
          <a:xfrm>
            <a:off x="508000" y="304800"/>
            <a:ext cx="11176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Arial"/>
              <a:buNone/>
            </a:pPr>
            <a:r>
              <a:rPr lang="en-US"/>
              <a:t>Diaper Bank, CY2021 To Date Review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"/>
          <p:cNvSpPr txBox="1"/>
          <p:nvPr>
            <p:ph idx="1" type="body"/>
          </p:nvPr>
        </p:nvSpPr>
        <p:spPr>
          <a:xfrm>
            <a:off x="609600" y="1371600"/>
            <a:ext cx="9507300" cy="45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A50021"/>
              </a:buClr>
              <a:buSzPts val="2700"/>
              <a:buFont typeface="Noto Sans Symbols"/>
              <a:buChar char="▪"/>
            </a:pPr>
            <a:r>
              <a:rPr lang="en-US" sz="2700"/>
              <a:t>The United Way reached out regarding interest from WEAU to do a city-wide diaper drive</a:t>
            </a:r>
            <a:endParaRPr sz="2700"/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–"/>
            </a:pPr>
            <a:r>
              <a:rPr lang="en-US" sz="2700"/>
              <a:t>WEAU would take the lead</a:t>
            </a:r>
            <a:endParaRPr sz="2700"/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–"/>
            </a:pPr>
            <a:r>
              <a:rPr lang="en-US" sz="2700"/>
              <a:t>United Way would lend their name</a:t>
            </a:r>
            <a:endParaRPr sz="2700"/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–"/>
            </a:pPr>
            <a:r>
              <a:rPr lang="en-US" sz="2700"/>
              <a:t>JLEC would need to provide the space at FMP</a:t>
            </a:r>
            <a:endParaRPr sz="2700"/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–"/>
            </a:pPr>
            <a:r>
              <a:rPr lang="en-US" sz="2700"/>
              <a:t>Potential to have booths at Farmer’s Market </a:t>
            </a:r>
            <a:endParaRPr sz="2700"/>
          </a:p>
          <a:p>
            <a:pPr indent="-400050" lvl="2" marL="1371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Request that JL staff that booth ~2-3 weekends</a:t>
            </a:r>
            <a:endParaRPr sz="2700"/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–"/>
            </a:pPr>
            <a:r>
              <a:rPr lang="en-US" sz="2700"/>
              <a:t>Vote</a:t>
            </a:r>
            <a:endParaRPr sz="2700"/>
          </a:p>
        </p:txBody>
      </p:sp>
      <p:sp>
        <p:nvSpPr>
          <p:cNvPr id="76" name="Google Shape;76;p6"/>
          <p:cNvSpPr txBox="1"/>
          <p:nvPr>
            <p:ph type="title"/>
          </p:nvPr>
        </p:nvSpPr>
        <p:spPr>
          <a:xfrm>
            <a:off x="374075" y="457200"/>
            <a:ext cx="11533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Diaper Bank - Proposal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"/>
          <p:cNvSpPr txBox="1"/>
          <p:nvPr>
            <p:ph idx="1" type="body"/>
          </p:nvPr>
        </p:nvSpPr>
        <p:spPr>
          <a:xfrm>
            <a:off x="581900" y="1028700"/>
            <a:ext cx="10820100" cy="50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225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A50021"/>
              </a:buClr>
              <a:buSzPts val="2300"/>
              <a:buFont typeface="Noto Sans Symbols"/>
              <a:buChar char="▪"/>
            </a:pPr>
            <a:r>
              <a:rPr lang="en-US" sz="2700"/>
              <a:t>New Children’s Museum being built soon</a:t>
            </a:r>
            <a:endParaRPr sz="2700"/>
          </a:p>
          <a:p>
            <a:pPr indent="-24765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▪"/>
            </a:pPr>
            <a:r>
              <a:rPr lang="en-US" sz="2700"/>
              <a:t>Agreement to have a </a:t>
            </a:r>
            <a:r>
              <a:rPr lang="en-US" sz="2700"/>
              <a:t>permanent</a:t>
            </a:r>
            <a:r>
              <a:rPr lang="en-US" sz="2700"/>
              <a:t> diaper drop location</a:t>
            </a:r>
            <a:endParaRPr sz="2700"/>
          </a:p>
          <a:p>
            <a:pPr indent="-24765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▪"/>
            </a:pPr>
            <a:r>
              <a:rPr lang="en-US" sz="2700"/>
              <a:t>How should we support?</a:t>
            </a:r>
            <a:endParaRPr sz="2700"/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–"/>
            </a:pPr>
            <a:r>
              <a:rPr lang="en-US" sz="2700"/>
              <a:t>Woman power?  This will be a need, specifically for moving</a:t>
            </a:r>
            <a:endParaRPr sz="2700"/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–"/>
            </a:pPr>
            <a:r>
              <a:rPr lang="en-US" sz="2700"/>
              <a:t>Financial?  We can stipulate where funds are used</a:t>
            </a:r>
            <a:endParaRPr sz="2700"/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–"/>
            </a:pPr>
            <a:r>
              <a:rPr lang="en-US" sz="2700"/>
              <a:t>Both?</a:t>
            </a:r>
            <a:endParaRPr sz="2700"/>
          </a:p>
          <a:p>
            <a:pPr indent="-4000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00"/>
              <a:buChar char="▪"/>
            </a:pPr>
            <a:r>
              <a:rPr lang="en-US" sz="2700"/>
              <a:t>Proposal and vote?</a:t>
            </a:r>
            <a:endParaRPr sz="2700"/>
          </a:p>
        </p:txBody>
      </p:sp>
      <p:sp>
        <p:nvSpPr>
          <p:cNvPr id="83" name="Google Shape;83;p7"/>
          <p:cNvSpPr txBox="1"/>
          <p:nvPr>
            <p:ph type="title"/>
          </p:nvPr>
        </p:nvSpPr>
        <p:spPr>
          <a:xfrm>
            <a:off x="685800" y="457200"/>
            <a:ext cx="99753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Children’s Museum - Proposal</a:t>
            </a:r>
            <a:endParaRPr/>
          </a:p>
        </p:txBody>
      </p:sp>
      <p:pic>
        <p:nvPicPr>
          <p:cNvPr id="84" name="Google Shape;84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16225" y="3744950"/>
            <a:ext cx="5186751" cy="2819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8"/>
          <p:cNvSpPr txBox="1"/>
          <p:nvPr>
            <p:ph idx="1" type="body"/>
          </p:nvPr>
        </p:nvSpPr>
        <p:spPr>
          <a:xfrm>
            <a:off x="609600" y="1447800"/>
            <a:ext cx="10383900" cy="48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▪"/>
            </a:pPr>
            <a:r>
              <a:rPr lang="en-US" sz="2700">
                <a:solidFill>
                  <a:srgbClr val="000000"/>
                </a:solidFill>
              </a:rPr>
              <a:t>Google WorkSpace</a:t>
            </a:r>
            <a:endParaRPr sz="2700">
              <a:solidFill>
                <a:srgbClr val="000000"/>
              </a:solidFill>
            </a:endParaRPr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700"/>
              <a:buChar char="–"/>
            </a:pPr>
            <a:r>
              <a:rPr lang="en-US" sz="2700">
                <a:solidFill>
                  <a:srgbClr val="000000"/>
                </a:solidFill>
              </a:rPr>
              <a:t>Storage</a:t>
            </a:r>
            <a:endParaRPr sz="2700">
              <a:solidFill>
                <a:srgbClr val="000000"/>
              </a:solidFill>
            </a:endParaRPr>
          </a:p>
          <a:p>
            <a:pPr indent="-400050" lvl="2" marL="1371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700"/>
              <a:buChar char="•"/>
            </a:pPr>
            <a:r>
              <a:rPr lang="en-US" sz="2700">
                <a:solidFill>
                  <a:srgbClr val="000000"/>
                </a:solidFill>
              </a:rPr>
              <a:t>Current storage is a bit clumsy with access</a:t>
            </a:r>
            <a:endParaRPr sz="2700">
              <a:solidFill>
                <a:srgbClr val="000000"/>
              </a:solidFill>
            </a:endParaRPr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700"/>
              <a:buChar char="–"/>
            </a:pPr>
            <a:r>
              <a:rPr lang="en-US" sz="2700">
                <a:solidFill>
                  <a:srgbClr val="000000"/>
                </a:solidFill>
              </a:rPr>
              <a:t>Unlimited access to GoogleMeet for virtual meetings</a:t>
            </a:r>
            <a:endParaRPr sz="2700">
              <a:solidFill>
                <a:srgbClr val="000000"/>
              </a:solidFill>
            </a:endParaRPr>
          </a:p>
          <a:p>
            <a:pPr indent="-400050" lvl="2" marL="1371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700"/>
              <a:buChar char="•"/>
            </a:pPr>
            <a:r>
              <a:rPr lang="en-US" sz="2700">
                <a:solidFill>
                  <a:srgbClr val="000000"/>
                </a:solidFill>
              </a:rPr>
              <a:t>Virtual meetings are unlikely to go away</a:t>
            </a:r>
            <a:endParaRPr sz="2700">
              <a:solidFill>
                <a:srgbClr val="000000"/>
              </a:solidFill>
            </a:endParaRPr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700"/>
              <a:buChar char="–"/>
            </a:pPr>
            <a:r>
              <a:rPr lang="en-US" sz="2700">
                <a:solidFill>
                  <a:srgbClr val="000000"/>
                </a:solidFill>
              </a:rPr>
              <a:t>Calendar (could link to website)</a:t>
            </a:r>
            <a:endParaRPr sz="2700">
              <a:solidFill>
                <a:srgbClr val="000000"/>
              </a:solidFill>
            </a:endParaRPr>
          </a:p>
          <a:p>
            <a:pPr indent="-400050" lvl="2" marL="1371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700"/>
              <a:buChar char="•"/>
            </a:pPr>
            <a:r>
              <a:rPr lang="en-US" sz="2700">
                <a:solidFill>
                  <a:srgbClr val="000000"/>
                </a:solidFill>
              </a:rPr>
              <a:t>Potential to update without web designer intervention</a:t>
            </a:r>
            <a:endParaRPr sz="2700">
              <a:solidFill>
                <a:srgbClr val="000000"/>
              </a:solidFill>
            </a:endParaRPr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700"/>
              <a:buChar char="–"/>
            </a:pPr>
            <a:r>
              <a:rPr lang="en-US" sz="2700">
                <a:solidFill>
                  <a:srgbClr val="000000"/>
                </a:solidFill>
              </a:rPr>
              <a:t>Free for qualifying non-profits</a:t>
            </a:r>
            <a:endParaRPr sz="2700">
              <a:solidFill>
                <a:srgbClr val="000000"/>
              </a:solidFill>
            </a:endParaRPr>
          </a:p>
          <a:p>
            <a:pPr indent="-40005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700"/>
              <a:buChar char="–"/>
            </a:pPr>
            <a:r>
              <a:rPr lang="en-US" sz="2700">
                <a:solidFill>
                  <a:srgbClr val="000000"/>
                </a:solidFill>
              </a:rPr>
              <a:t>Vote</a:t>
            </a:r>
            <a:endParaRPr sz="27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91" name="Google Shape;91;p8"/>
          <p:cNvSpPr txBox="1"/>
          <p:nvPr>
            <p:ph type="title"/>
          </p:nvPr>
        </p:nvSpPr>
        <p:spPr>
          <a:xfrm>
            <a:off x="508000" y="304800"/>
            <a:ext cx="11176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Google WorkSpace - Proposal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cc4a7f290_0_1"/>
          <p:cNvSpPr txBox="1"/>
          <p:nvPr>
            <p:ph idx="1" type="body"/>
          </p:nvPr>
        </p:nvSpPr>
        <p:spPr>
          <a:xfrm>
            <a:off x="508000" y="1295400"/>
            <a:ext cx="111759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l">
              <a:spcBef>
                <a:spcPts val="600"/>
              </a:spcBef>
              <a:spcAft>
                <a:spcPts val="0"/>
              </a:spcAft>
              <a:buSzPts val="2800"/>
              <a:buChar char="▪"/>
            </a:pPr>
            <a:r>
              <a:rPr lang="en-US"/>
              <a:t>May - end of year get together?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Poll for in person meeting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▪"/>
            </a:pPr>
            <a:r>
              <a:rPr lang="en-US"/>
              <a:t>June - Brainstorm for League Fundraiser(s) 21/22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▪"/>
            </a:pPr>
            <a:r>
              <a:rPr lang="en-US"/>
              <a:t>July - Independence Day party?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Propose moving to a later date.  Perhaps July 9, 10, 16, or 17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▪"/>
            </a:pPr>
            <a:r>
              <a:rPr lang="en-US"/>
              <a:t>August - Back to School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Partner with ECASD for school supply drive?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Partner with LCV for Literacy Month?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▪"/>
            </a:pPr>
            <a:r>
              <a:rPr lang="en-US"/>
              <a:t>September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Propose moving to a later date due to school starting.  Perhaps Sept 9</a:t>
            </a:r>
            <a:endParaRPr/>
          </a:p>
        </p:txBody>
      </p:sp>
      <p:sp>
        <p:nvSpPr>
          <p:cNvPr id="97" name="Google Shape;97;gccc4a7f290_0_1"/>
          <p:cNvSpPr txBox="1"/>
          <p:nvPr>
            <p:ph type="title"/>
          </p:nvPr>
        </p:nvSpPr>
        <p:spPr>
          <a:xfrm>
            <a:off x="508000" y="304800"/>
            <a:ext cx="11175900" cy="685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Summer Plans - GMMs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e Junior League PPT">
  <a:themeElements>
    <a:clrScheme name="Annual Conference 2013">
      <a:dk1>
        <a:srgbClr val="000000"/>
      </a:dk1>
      <a:lt1>
        <a:srgbClr val="FFFFFF"/>
      </a:lt1>
      <a:dk2>
        <a:srgbClr val="3F3F3F"/>
      </a:dk2>
      <a:lt2>
        <a:srgbClr val="D8D8D8"/>
      </a:lt2>
      <a:accent1>
        <a:srgbClr val="A5A5A5"/>
      </a:accent1>
      <a:accent2>
        <a:srgbClr val="C41230"/>
      </a:accent2>
      <a:accent3>
        <a:srgbClr val="262626"/>
      </a:accent3>
      <a:accent4>
        <a:srgbClr val="800000"/>
      </a:accent4>
      <a:accent5>
        <a:srgbClr val="595959"/>
      </a:accent5>
      <a:accent6>
        <a:srgbClr val="F79646"/>
      </a:accent6>
      <a:hlink>
        <a:srgbClr val="C41230"/>
      </a:hlink>
      <a:folHlink>
        <a:srgbClr val="C4123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2012-07-30T21:47:07Z</dcterms:created>
  <dc:creator>AJLI Communications</dc:creator>
</cp:coreProperties>
</file>